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4" r:id="rId6"/>
    <p:sldId id="269" r:id="rId7"/>
    <p:sldId id="270" r:id="rId8"/>
    <p:sldId id="260" r:id="rId9"/>
    <p:sldId id="261" r:id="rId10"/>
    <p:sldId id="262" r:id="rId11"/>
    <p:sldId id="263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97"/>
    <p:restoredTop sz="94686"/>
  </p:normalViewPr>
  <p:slideViewPr>
    <p:cSldViewPr snapToGrid="0" snapToObjects="1">
      <p:cViewPr varScale="1">
        <p:scale>
          <a:sx n="109" d="100"/>
          <a:sy n="109" d="100"/>
        </p:scale>
        <p:origin x="8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3565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036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24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445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832043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71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469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46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63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24004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15678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68A31F4-DED4-C144-B5A5-8E219F3B0F0A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1886CAD-7F8D-C346-99AB-EF28EFFB70E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46268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ivvy-tripdata.s3.amazonaws.com/index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0268-5F13-734D-8705-716D310D7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6" y="1330774"/>
            <a:ext cx="8361229" cy="2098226"/>
          </a:xfrm>
        </p:spPr>
        <p:txBody>
          <a:bodyPr/>
          <a:lstStyle/>
          <a:p>
            <a:r>
              <a:rPr lang="en-US" sz="6000" b="1" dirty="0"/>
              <a:t>Case study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0E9A79-F7F9-EE47-94D3-7CDEBC51F1B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4907561" y="3429000"/>
            <a:ext cx="2376361" cy="2478024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0EB1B9-8DD5-B04A-9F2F-894A905ACE4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3844" y="5533088"/>
            <a:ext cx="1905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023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58D0E-BA53-9146-9EA4-7AAC772FE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 length by month.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7FF6E-DDDD-344D-B0C0-585E3CF90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607169" cy="3581400"/>
          </a:xfrm>
        </p:spPr>
        <p:txBody>
          <a:bodyPr/>
          <a:lstStyle/>
          <a:p>
            <a:pPr algn="just"/>
            <a:r>
              <a:rPr lang="en-US" dirty="0"/>
              <a:t>The Casual riders have a higher ride duration in general.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Casual riders tend to have a higher ride duration from February to June.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Member users have a lower but stable ride duration during the year.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A8960F-ACC3-E145-B9F3-132810726F3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13233" y="1623646"/>
            <a:ext cx="5816411" cy="424375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52202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16626-BB20-E942-8194-6C2608625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rides by month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54F62-D2DD-014B-B7DA-85A002519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209393" cy="3581400"/>
          </a:xfrm>
        </p:spPr>
        <p:txBody>
          <a:bodyPr/>
          <a:lstStyle/>
          <a:p>
            <a:pPr algn="just"/>
            <a:r>
              <a:rPr lang="en-US" dirty="0"/>
              <a:t>Once again the Members tend to have a higher number of rides than Casual riders.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From May to September, Casual riders have a higher number of rides.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396392-65C7-F843-83FF-33E28F51042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2200" y="1966748"/>
            <a:ext cx="5783722" cy="42199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63419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4464E-67E0-174B-A3A7-DD3C64379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 length by type of bike.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D05F2-930E-D54D-8642-A6FC81296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33995"/>
            <a:ext cx="4724400" cy="3581400"/>
          </a:xfrm>
        </p:spPr>
        <p:txBody>
          <a:bodyPr/>
          <a:lstStyle/>
          <a:p>
            <a:pPr algn="just"/>
            <a:r>
              <a:rPr lang="en-US" dirty="0"/>
              <a:t>The highest ride length for Casual riders is on the ‘docked bike’.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highest ride length for Member users is on the ‘classic bike.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Overall, Casual riders have a higher ride length in all the three types of bike.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335A0B-B592-BF4A-B23E-573B4EEFF43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2200" y="1781991"/>
            <a:ext cx="5599386" cy="40854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90036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C94A1-98C7-C445-8CA2-CD78686F8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rides by type of bike.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E5E70-8918-2349-8FFF-695EACCA9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724400" cy="3581400"/>
          </a:xfrm>
        </p:spPr>
        <p:txBody>
          <a:bodyPr/>
          <a:lstStyle/>
          <a:p>
            <a:pPr algn="just"/>
            <a:r>
              <a:rPr lang="en-US" dirty="0"/>
              <a:t>Both Casual and Member have a higher number of rides in a ‘classic type’ bike.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least number of rides come from the ‘docked bike’ type.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9D5B6B-B42C-CD47-A576-2E545385852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2200" y="1992367"/>
            <a:ext cx="5713496" cy="41686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39126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46063-DC8B-CC45-9F03-F054EF59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F80F8-F4CB-8C46-9E90-6454C6C83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81655"/>
            <a:ext cx="9601200" cy="4185745"/>
          </a:xfrm>
        </p:spPr>
        <p:txBody>
          <a:bodyPr/>
          <a:lstStyle/>
          <a:p>
            <a:pPr algn="just"/>
            <a:r>
              <a:rPr lang="en-US" dirty="0"/>
              <a:t>Member users tend to have a</a:t>
            </a:r>
            <a:r>
              <a:rPr lang="en-US" b="1" dirty="0"/>
              <a:t> higher number of rides </a:t>
            </a:r>
            <a:r>
              <a:rPr lang="en-US" dirty="0"/>
              <a:t>than Casual users in general.</a:t>
            </a:r>
          </a:p>
          <a:p>
            <a:pPr algn="just"/>
            <a:r>
              <a:rPr lang="en-US" dirty="0"/>
              <a:t>Casual riders have in average a </a:t>
            </a:r>
            <a:r>
              <a:rPr lang="en-US" b="1" dirty="0"/>
              <a:t>higher ride duration</a:t>
            </a:r>
            <a:r>
              <a:rPr lang="en-US" dirty="0"/>
              <a:t> than Members.</a:t>
            </a:r>
          </a:p>
          <a:p>
            <a:pPr algn="just"/>
            <a:r>
              <a:rPr lang="en-US" dirty="0"/>
              <a:t>Both users have a </a:t>
            </a:r>
            <a:r>
              <a:rPr lang="en-US" b="1" dirty="0"/>
              <a:t>higher ride duration</a:t>
            </a:r>
            <a:r>
              <a:rPr lang="en-US" dirty="0"/>
              <a:t> and a </a:t>
            </a:r>
            <a:r>
              <a:rPr lang="en-US" b="1" dirty="0"/>
              <a:t>higher number of rides</a:t>
            </a:r>
            <a:r>
              <a:rPr lang="en-US" dirty="0"/>
              <a:t> on </a:t>
            </a:r>
            <a:r>
              <a:rPr lang="en-US" u="sng" dirty="0"/>
              <a:t>Saturdays</a:t>
            </a:r>
            <a:r>
              <a:rPr lang="en-US" dirty="0"/>
              <a:t> and </a:t>
            </a:r>
            <a:r>
              <a:rPr lang="en-US" u="sng" dirty="0"/>
              <a:t>Sundays</a:t>
            </a:r>
            <a:r>
              <a:rPr lang="en-US" dirty="0"/>
              <a:t>.</a:t>
            </a:r>
          </a:p>
          <a:p>
            <a:pPr algn="just"/>
            <a:r>
              <a:rPr lang="en-US" dirty="0"/>
              <a:t>The months with a higher </a:t>
            </a:r>
            <a:r>
              <a:rPr lang="en-US" b="1" dirty="0"/>
              <a:t>ride duration </a:t>
            </a:r>
            <a:r>
              <a:rPr lang="en-US" dirty="0"/>
              <a:t>are from </a:t>
            </a:r>
            <a:r>
              <a:rPr lang="en-US" u="sng" dirty="0"/>
              <a:t>February to June</a:t>
            </a:r>
            <a:r>
              <a:rPr lang="en-US" dirty="0"/>
              <a:t>.</a:t>
            </a:r>
          </a:p>
          <a:p>
            <a:pPr algn="just"/>
            <a:r>
              <a:rPr lang="en-US" dirty="0"/>
              <a:t>The months with a higher </a:t>
            </a:r>
            <a:r>
              <a:rPr lang="en-US" b="1" dirty="0"/>
              <a:t>number of rides </a:t>
            </a:r>
            <a:r>
              <a:rPr lang="en-US" dirty="0"/>
              <a:t>are from </a:t>
            </a:r>
            <a:r>
              <a:rPr lang="en-US" u="sng" dirty="0"/>
              <a:t>May to September</a:t>
            </a:r>
            <a:r>
              <a:rPr lang="en-US" dirty="0"/>
              <a:t>.</a:t>
            </a:r>
          </a:p>
          <a:p>
            <a:pPr algn="just"/>
            <a:r>
              <a:rPr lang="en-US" dirty="0"/>
              <a:t>Casual riders have </a:t>
            </a:r>
            <a:r>
              <a:rPr lang="en-US" b="1" dirty="0"/>
              <a:t>a higher number of rides </a:t>
            </a:r>
            <a:r>
              <a:rPr lang="en-US" dirty="0"/>
              <a:t>on </a:t>
            </a:r>
            <a:r>
              <a:rPr lang="en-US" u="sng" dirty="0"/>
              <a:t>classic bikes</a:t>
            </a:r>
            <a:r>
              <a:rPr lang="en-US" dirty="0"/>
              <a:t>.</a:t>
            </a:r>
          </a:p>
          <a:p>
            <a:pPr algn="just"/>
            <a:r>
              <a:rPr lang="en-US" dirty="0"/>
              <a:t>Members have </a:t>
            </a:r>
            <a:r>
              <a:rPr lang="en-US" b="1" dirty="0"/>
              <a:t>longer</a:t>
            </a:r>
            <a:r>
              <a:rPr lang="en-US" dirty="0"/>
              <a:t> and </a:t>
            </a:r>
            <a:r>
              <a:rPr lang="en-US" b="1" dirty="0"/>
              <a:t>more trips </a:t>
            </a:r>
            <a:r>
              <a:rPr lang="en-US" dirty="0"/>
              <a:t>on </a:t>
            </a:r>
            <a:r>
              <a:rPr lang="en-US" u="sng" dirty="0"/>
              <a:t>classic bikes</a:t>
            </a:r>
            <a:r>
              <a:rPr lang="en-US" dirty="0"/>
              <a:t> and </a:t>
            </a:r>
            <a:r>
              <a:rPr lang="en-US" b="1" dirty="0"/>
              <a:t>fewer</a:t>
            </a:r>
            <a:r>
              <a:rPr lang="en-US" dirty="0"/>
              <a:t> on </a:t>
            </a:r>
            <a:r>
              <a:rPr lang="en-US" u="sng" dirty="0"/>
              <a:t>docked bikes</a:t>
            </a:r>
            <a:r>
              <a:rPr lang="en-US" dirty="0"/>
              <a:t>.</a:t>
            </a:r>
          </a:p>
          <a:p>
            <a:pPr algn="just"/>
            <a:r>
              <a:rPr lang="en-US" dirty="0"/>
              <a:t>The </a:t>
            </a:r>
            <a:r>
              <a:rPr lang="en-US" b="1" dirty="0"/>
              <a:t>least used type of bike</a:t>
            </a:r>
            <a:r>
              <a:rPr lang="en-US" dirty="0"/>
              <a:t> is the </a:t>
            </a:r>
            <a:r>
              <a:rPr lang="en-US" u="sng" dirty="0"/>
              <a:t>electric type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813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754EF-EA36-6147-850F-CB25CF616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0F7C-EE1D-854A-B64D-073D126F6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dirty="0"/>
              <a:t>The months with the highest number of rides for </a:t>
            </a:r>
            <a:r>
              <a:rPr lang="en-US" b="1" dirty="0"/>
              <a:t>Casual</a:t>
            </a:r>
            <a:r>
              <a:rPr lang="en-US" dirty="0"/>
              <a:t> riders are from May to September, I propose to make a media-campaign alongside the tourism office to promote the best places to go by bike giving a special price within these months, offering all the trips they want for a price point close to an annual membership.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dirty="0"/>
              <a:t>The ‘classic bike’ is the most used by </a:t>
            </a:r>
            <a:r>
              <a:rPr lang="en-US" b="1" dirty="0"/>
              <a:t>Casual</a:t>
            </a:r>
            <a:r>
              <a:rPr lang="en-US" dirty="0"/>
              <a:t> </a:t>
            </a:r>
            <a:r>
              <a:rPr lang="en-US" b="1" dirty="0"/>
              <a:t>riders</a:t>
            </a:r>
            <a:r>
              <a:rPr lang="en-US" dirty="0"/>
              <a:t>, you can increase the number of ‘classic bikes’ in every station. 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b="1" dirty="0"/>
              <a:t>Casual</a:t>
            </a:r>
            <a:r>
              <a:rPr lang="en-US" dirty="0"/>
              <a:t> </a:t>
            </a:r>
            <a:r>
              <a:rPr lang="en-US" b="1" dirty="0"/>
              <a:t>riders</a:t>
            </a:r>
            <a:r>
              <a:rPr lang="en-US" dirty="0"/>
              <a:t> have fewer rides than </a:t>
            </a:r>
            <a:r>
              <a:rPr lang="en-US" b="1" dirty="0"/>
              <a:t>Member</a:t>
            </a:r>
            <a:r>
              <a:rPr lang="en-US" dirty="0"/>
              <a:t> </a:t>
            </a:r>
            <a:r>
              <a:rPr lang="en-US" b="1" dirty="0"/>
              <a:t>users</a:t>
            </a:r>
            <a:r>
              <a:rPr lang="en-US" dirty="0"/>
              <a:t>, I recommend to implement a reward system, based on giving ‘reward points’ by the </a:t>
            </a:r>
            <a:r>
              <a:rPr lang="en-US" u="sng" dirty="0"/>
              <a:t>number of bike rides</a:t>
            </a:r>
            <a:r>
              <a:rPr lang="en-US" dirty="0"/>
              <a:t> rather than the ride length for both </a:t>
            </a:r>
            <a:r>
              <a:rPr lang="en-US" b="1" dirty="0"/>
              <a:t>Casual</a:t>
            </a:r>
            <a:r>
              <a:rPr lang="en-US" dirty="0"/>
              <a:t> and </a:t>
            </a:r>
            <a:r>
              <a:rPr lang="en-US" b="1" dirty="0"/>
              <a:t>Member</a:t>
            </a:r>
            <a:r>
              <a:rPr lang="en-US" dirty="0"/>
              <a:t> users. </a:t>
            </a:r>
          </a:p>
        </p:txBody>
      </p:sp>
    </p:spTree>
    <p:extLst>
      <p:ext uri="{BB962C8B-B14F-4D97-AF65-F5344CB8AC3E}">
        <p14:creationId xmlns:p14="http://schemas.microsoft.com/office/powerpoint/2010/main" val="3270431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26409-3809-8445-BE13-6F21F93BF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task.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19307-94AE-174F-97B8-6BCC4AA9A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spcBef>
                <a:spcPts val="400"/>
              </a:spcBef>
            </a:pPr>
            <a:r>
              <a:rPr lang="en-US" dirty="0"/>
              <a:t>Understand how </a:t>
            </a:r>
            <a:r>
              <a:rPr lang="en-US" b="1" dirty="0"/>
              <a:t>Casual</a:t>
            </a:r>
            <a:r>
              <a:rPr lang="en-US" dirty="0"/>
              <a:t> and </a:t>
            </a:r>
            <a:r>
              <a:rPr lang="en-US" b="1" dirty="0"/>
              <a:t>Member</a:t>
            </a:r>
            <a:r>
              <a:rPr lang="en-US" dirty="0"/>
              <a:t> riders use Cyclist bikes differently, the company Cyclist located in Chicago is requesting this analysis to help the marketing department design a strategy to convince </a:t>
            </a:r>
            <a:r>
              <a:rPr lang="en-US" b="1" dirty="0"/>
              <a:t>Casual</a:t>
            </a:r>
            <a:r>
              <a:rPr lang="en-US" dirty="0"/>
              <a:t> riders to convert into annual members in order to maximize profits.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94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02F9B-276E-9748-AF03-7938C1DA3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 used.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0F46B-EA34-0241-BD2D-D854A3587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For this analysis were used the previous 12 months from the following database </a:t>
            </a:r>
            <a:r>
              <a:rPr lang="en-US" i="1" u="sng" dirty="0">
                <a:hlinkClick r:id="rId2"/>
              </a:rPr>
              <a:t>https://divvy-tripdata.s3.amazonaws.com/index.html</a:t>
            </a:r>
            <a:r>
              <a:rPr lang="en-US" i="1" u="sng" dirty="0"/>
              <a:t>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Each one of the data frames are in comma separated values(.</a:t>
            </a:r>
            <a:r>
              <a:rPr lang="en-US" dirty="0" err="1"/>
              <a:t>cvs</a:t>
            </a:r>
            <a:r>
              <a:rPr lang="en-US" dirty="0"/>
              <a:t>) format, with 15 columns and 5’479,096 obs. in total.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726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54BC8-FFFD-9947-8511-D7DBC801A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used in this analysis.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970DE-521B-7F45-8E13-522438542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RStudio:</a:t>
            </a:r>
          </a:p>
          <a:p>
            <a:pPr marL="1444752" lvl="2" indent="-457200" algn="just">
              <a:buFont typeface="+mj-lt"/>
              <a:buAutoNum type="arabicPeriod"/>
            </a:pPr>
            <a:r>
              <a:rPr lang="en-US" dirty="0"/>
              <a:t>Gathering data.</a:t>
            </a:r>
          </a:p>
          <a:p>
            <a:pPr marL="1444752" lvl="2" indent="-457200" algn="just">
              <a:buFont typeface="+mj-lt"/>
              <a:buAutoNum type="arabicPeriod"/>
            </a:pPr>
            <a:r>
              <a:rPr lang="en-US" dirty="0"/>
              <a:t>Data cleaning, presented in a Rmarkdown report. </a:t>
            </a:r>
          </a:p>
          <a:p>
            <a:pPr marL="1444752" lvl="2" indent="-457200" algn="just">
              <a:buFont typeface="+mj-lt"/>
              <a:buAutoNum type="arabicPeriod"/>
            </a:pPr>
            <a:r>
              <a:rPr lang="en-US" dirty="0"/>
              <a:t>Performing calculations, presented in a Rmarkdown report.</a:t>
            </a:r>
          </a:p>
          <a:p>
            <a:pPr marL="1444752" lvl="2" indent="-457200" algn="just">
              <a:buFont typeface="+mj-lt"/>
              <a:buAutoNum type="arabicPeriod"/>
            </a:pPr>
            <a:r>
              <a:rPr lang="en-US" dirty="0"/>
              <a:t>Plot results.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Power Point:</a:t>
            </a:r>
          </a:p>
          <a:p>
            <a:pPr marL="1444752" lvl="2" indent="-457200" algn="just">
              <a:buFont typeface="+mj-lt"/>
              <a:buAutoNum type="arabicPeriod"/>
            </a:pPr>
            <a:r>
              <a:rPr lang="en-US" dirty="0"/>
              <a:t>Present results, conclusions and recommendations.</a:t>
            </a:r>
          </a:p>
          <a:p>
            <a:pPr algn="just"/>
            <a:endParaRPr lang="en-US" dirty="0"/>
          </a:p>
          <a:p>
            <a:pPr marL="0" indent="0" algn="just">
              <a:buNone/>
            </a:pPr>
            <a:endParaRPr lang="en-US" dirty="0"/>
          </a:p>
          <a:p>
            <a:pPr algn="just"/>
            <a:endParaRPr lang="en-US" dirty="0"/>
          </a:p>
          <a:p>
            <a:pPr marL="1444752" lvl="2" indent="-457200" algn="just">
              <a:buFont typeface="+mj-lt"/>
              <a:buAutoNum type="arabicPeriod"/>
            </a:pPr>
            <a:endParaRPr lang="en-US" dirty="0"/>
          </a:p>
          <a:p>
            <a:pPr marL="987552" lvl="2" indent="0" algn="just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492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EAEC3-6385-9245-85D7-6B660B0EE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686050"/>
            <a:ext cx="9601200" cy="1485900"/>
          </a:xfrm>
        </p:spPr>
        <p:txBody>
          <a:bodyPr/>
          <a:lstStyle/>
          <a:p>
            <a:pPr algn="ctr"/>
            <a:r>
              <a:rPr lang="en-US" b="1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2169454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EC8D0-58EE-C443-A105-84F3C221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071A5-8C09-1B4F-9A8F-B1A49B30DC03}"/>
              </a:ext>
            </a:extLst>
          </p:cNvPr>
          <p:cNvSpPr txBox="1">
            <a:spLocks/>
          </p:cNvSpPr>
          <p:nvPr/>
        </p:nvSpPr>
        <p:spPr>
          <a:xfrm>
            <a:off x="1113691" y="1946032"/>
            <a:ext cx="10363605" cy="3820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There are 2 types of bike users, Casual and Members:</a:t>
            </a:r>
          </a:p>
          <a:p>
            <a:pPr algn="just"/>
            <a:endParaRPr lang="en-US" dirty="0"/>
          </a:p>
          <a:p>
            <a:pPr lvl="1" algn="just"/>
            <a:r>
              <a:rPr lang="en-US" dirty="0"/>
              <a:t>Single-ride and Full-day passes are considered as Casual riders.</a:t>
            </a:r>
          </a:p>
          <a:p>
            <a:pPr lvl="1" algn="just"/>
            <a:r>
              <a:rPr lang="en-US" dirty="0"/>
              <a:t>Annual users as Members.</a:t>
            </a:r>
          </a:p>
          <a:p>
            <a:pPr lvl="1" algn="just"/>
            <a:endParaRPr lang="en-US" dirty="0"/>
          </a:p>
          <a:p>
            <a:pPr algn="just"/>
            <a:r>
              <a:rPr lang="en-US" dirty="0"/>
              <a:t>This case study includes an analysis for </a:t>
            </a:r>
            <a:r>
              <a:rPr lang="en-US" b="1" dirty="0"/>
              <a:t>Ride length</a:t>
            </a:r>
            <a:r>
              <a:rPr lang="en-US" dirty="0"/>
              <a:t> and </a:t>
            </a:r>
            <a:r>
              <a:rPr lang="en-US" b="1" dirty="0"/>
              <a:t>Number of rides</a:t>
            </a:r>
            <a:r>
              <a:rPr lang="en-US" dirty="0"/>
              <a:t> summarized by </a:t>
            </a:r>
            <a:r>
              <a:rPr lang="en-US" u="sng" dirty="0"/>
              <a:t>day of the week,</a:t>
            </a:r>
            <a:r>
              <a:rPr lang="en-US" dirty="0"/>
              <a:t> </a:t>
            </a:r>
            <a:r>
              <a:rPr lang="en-US" u="sng" dirty="0"/>
              <a:t>month</a:t>
            </a:r>
            <a:r>
              <a:rPr lang="en-US" dirty="0"/>
              <a:t> and by </a:t>
            </a:r>
            <a:r>
              <a:rPr lang="en-US" u="sng" dirty="0"/>
              <a:t>type of bike</a:t>
            </a:r>
            <a:r>
              <a:rPr lang="en-US" dirty="0"/>
              <a:t> between these users.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endParaRPr lang="en-US" dirty="0"/>
          </a:p>
          <a:p>
            <a:pPr marL="530352" lvl="1" indent="0" algn="just">
              <a:buNone/>
            </a:pPr>
            <a:endParaRPr lang="en-US" dirty="0"/>
          </a:p>
          <a:p>
            <a:pPr algn="just"/>
            <a:endParaRPr lang="en-US" dirty="0"/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dirty="0"/>
          </a:p>
          <a:p>
            <a:pPr algn="just"/>
            <a:endParaRPr lang="en-US" dirty="0"/>
          </a:p>
          <a:p>
            <a:pPr marL="1444752" lvl="2" indent="-457200" algn="just">
              <a:buFont typeface="+mj-lt"/>
              <a:buAutoNum type="arabicPeriod"/>
            </a:pPr>
            <a:endParaRPr lang="en-US" dirty="0"/>
          </a:p>
          <a:p>
            <a:pPr marL="987552" lvl="2" indent="0" algn="just">
              <a:buFont typeface="Franklin Gothic Book" panose="020B05030201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614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E50E1-B7DF-944D-B7D8-F357F5219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Ride duration and Number of rides by user.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2F019-57DD-9B42-8F63-D489FED7689D}"/>
              </a:ext>
            </a:extLst>
          </p:cNvPr>
          <p:cNvSpPr txBox="1">
            <a:spLocks/>
          </p:cNvSpPr>
          <p:nvPr/>
        </p:nvSpPr>
        <p:spPr>
          <a:xfrm>
            <a:off x="1113691" y="2142304"/>
            <a:ext cx="9859109" cy="3820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Comparing ride length.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dirty="0"/>
              <a:t>Comparing number of rides.</a:t>
            </a:r>
          </a:p>
          <a:p>
            <a:pPr algn="just"/>
            <a:endParaRPr lang="en-US" dirty="0"/>
          </a:p>
          <a:p>
            <a:pPr marL="0" indent="0" algn="just">
              <a:buNone/>
            </a:pPr>
            <a:endParaRPr lang="en-US" dirty="0"/>
          </a:p>
          <a:p>
            <a:pPr algn="just"/>
            <a:endParaRPr lang="en-US" dirty="0"/>
          </a:p>
          <a:p>
            <a:pPr marL="530352" lvl="1" indent="0" algn="just">
              <a:buNone/>
            </a:pPr>
            <a:endParaRPr lang="en-US" dirty="0"/>
          </a:p>
          <a:p>
            <a:pPr algn="just"/>
            <a:endParaRPr lang="en-US" dirty="0"/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dirty="0"/>
          </a:p>
          <a:p>
            <a:pPr algn="just"/>
            <a:endParaRPr lang="en-US" dirty="0"/>
          </a:p>
          <a:p>
            <a:pPr marL="1444752" lvl="2" indent="-457200" algn="just">
              <a:buFont typeface="+mj-lt"/>
              <a:buAutoNum type="arabicPeriod"/>
            </a:pPr>
            <a:endParaRPr lang="en-US" dirty="0"/>
          </a:p>
          <a:p>
            <a:pPr marL="987552" lvl="2" indent="0" algn="just">
              <a:buFont typeface="Franklin Gothic Book" panose="020B0503020102020204" pitchFamily="34" charset="0"/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770595D-A294-3B46-B23F-2A757DE498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800943"/>
              </p:ext>
            </p:extLst>
          </p:nvPr>
        </p:nvGraphicFramePr>
        <p:xfrm>
          <a:off x="1979243" y="2758673"/>
          <a:ext cx="8127999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6923479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6788530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878692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 of 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duration (minutes)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Maximum length (minutes)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298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32.62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55,944.15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6209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1,499.83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368169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854E8DE-A922-9043-AB38-7577C531AC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5333991"/>
              </p:ext>
            </p:extLst>
          </p:nvPr>
        </p:nvGraphicFramePr>
        <p:xfrm>
          <a:off x="1979242" y="5059680"/>
          <a:ext cx="812799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7234011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97749294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9379994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 of 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number of rides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Max. Number of rides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544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89.68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1,487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330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254.83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3,054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208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2449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B40F3-8EDE-284F-B081-5B2F394B1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16927"/>
            <a:ext cx="9601200" cy="1485900"/>
          </a:xfrm>
        </p:spPr>
        <p:txBody>
          <a:bodyPr/>
          <a:lstStyle/>
          <a:p>
            <a:r>
              <a:rPr lang="en-US" dirty="0"/>
              <a:t>Ride duration by day of the week.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AC6EE12-F1EB-7E48-85AF-6517D6B87B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808284"/>
            <a:ext cx="5613822" cy="409594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FAAE7F-8558-7142-B844-EA3E7ADA079F}"/>
              </a:ext>
            </a:extLst>
          </p:cNvPr>
          <p:cNvSpPr txBox="1">
            <a:spLocks/>
          </p:cNvSpPr>
          <p:nvPr/>
        </p:nvSpPr>
        <p:spPr>
          <a:xfrm>
            <a:off x="1113692" y="1946032"/>
            <a:ext cx="4982308" cy="3820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dirty="0"/>
              <a:t>The Ride Length is in average higher for Casual riders.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Saturdays and Sundays have the highest ride length for Casual.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dirty="0"/>
          </a:p>
          <a:p>
            <a:pPr algn="just"/>
            <a:endParaRPr lang="en-US" dirty="0"/>
          </a:p>
          <a:p>
            <a:pPr marL="1444752" lvl="2" indent="-457200" algn="just">
              <a:buFont typeface="+mj-lt"/>
              <a:buAutoNum type="arabicPeriod"/>
            </a:pPr>
            <a:endParaRPr lang="en-US" dirty="0"/>
          </a:p>
          <a:p>
            <a:pPr marL="987552" lvl="2" indent="0" algn="just">
              <a:buFont typeface="Franklin Gothic Book" panose="020B05030201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185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091CE-114E-0E44-A40C-A73EFAAC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rides by day of the week.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A4E57-0AC6-7A44-A4FB-972AF70A1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473855"/>
            <a:ext cx="4567237" cy="2664372"/>
          </a:xfrm>
        </p:spPr>
        <p:txBody>
          <a:bodyPr/>
          <a:lstStyle/>
          <a:p>
            <a:pPr algn="just"/>
            <a:r>
              <a:rPr lang="en-US" dirty="0"/>
              <a:t>From Monday to Friday the Casual riders have less rides in average.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Saturdays and Sundays the Casual riders have more rides.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B5DA9D-5291-CC41-B4B2-170202672C4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648056"/>
            <a:ext cx="5915391" cy="431597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7103744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{49DBF11A-7A82-DE41-A637-DEB953A19906}tf10001072</Template>
  <TotalTime>2089</TotalTime>
  <Words>740</Words>
  <Application>Microsoft Macintosh PowerPoint</Application>
  <PresentationFormat>Widescreen</PresentationFormat>
  <Paragraphs>112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Franklin Gothic Book</vt:lpstr>
      <vt:lpstr>Crop</vt:lpstr>
      <vt:lpstr>Case study</vt:lpstr>
      <vt:lpstr>Business task.</vt:lpstr>
      <vt:lpstr>Data sources used.</vt:lpstr>
      <vt:lpstr>Tools used in this analysis.</vt:lpstr>
      <vt:lpstr>Analysis</vt:lpstr>
      <vt:lpstr>Context.</vt:lpstr>
      <vt:lpstr>Average Ride duration and Number of rides by user.</vt:lpstr>
      <vt:lpstr>Ride duration by day of the week. </vt:lpstr>
      <vt:lpstr>Number of rides by day of the week.</vt:lpstr>
      <vt:lpstr>Ride length by month.</vt:lpstr>
      <vt:lpstr>Number of rides by month</vt:lpstr>
      <vt:lpstr>Ride length by type of bike.</vt:lpstr>
      <vt:lpstr>Number of rides by type of bike.</vt:lpstr>
      <vt:lpstr>Conclusions</vt:lpstr>
      <vt:lpstr>Recommendations.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</dc:title>
  <dc:creator>androd18@outlook.com</dc:creator>
  <cp:lastModifiedBy>androd18@outlook.com</cp:lastModifiedBy>
  <cp:revision>55</cp:revision>
  <dcterms:created xsi:type="dcterms:W3CDTF">2021-12-22T17:55:48Z</dcterms:created>
  <dcterms:modified xsi:type="dcterms:W3CDTF">2021-12-24T15:57:44Z</dcterms:modified>
</cp:coreProperties>
</file>

<file path=docProps/thumbnail.jpeg>
</file>